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74" r:id="rId4"/>
    <p:sldId id="257" r:id="rId5"/>
    <p:sldId id="261" r:id="rId6"/>
    <p:sldId id="268" r:id="rId7"/>
    <p:sldId id="269" r:id="rId8"/>
    <p:sldId id="266" r:id="rId9"/>
    <p:sldId id="267" r:id="rId10"/>
    <p:sldId id="271" r:id="rId11"/>
    <p:sldId id="272" r:id="rId12"/>
    <p:sldId id="273" r:id="rId13"/>
    <p:sldId id="270" r:id="rId14"/>
    <p:sldId id="260" r:id="rId15"/>
    <p:sldId id="262" r:id="rId16"/>
    <p:sldId id="258" r:id="rId17"/>
    <p:sldId id="263" r:id="rId18"/>
    <p:sldId id="265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3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1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52f8268b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e52f8268b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e7d499bb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9e7d499bb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84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e7d499bb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9e7d499bb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639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e7d499bb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9e7d499bb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326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52f8268bd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52f8268bd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52f8268bd_9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e52f8268bd_9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847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e7d499b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9e7d499b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e7d499b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9e7d499b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1222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e7d499bb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9e7d499bb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510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e7d499b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9e7d499b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691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52f8268bd_9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e52f8268bd_9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52f8268bd_9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e52f8268bd_9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77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e7d499b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9e7d499b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30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e7d499b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9e7d499b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897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e7d499bb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9e7d499bb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55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e7d499bb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9e7d499bb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69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e7d499bb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9e7d499bb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1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Logotip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 r="-1926" b="17830"/>
          <a:stretch/>
        </p:blipFill>
        <p:spPr>
          <a:xfrm>
            <a:off x="524050" y="431751"/>
            <a:ext cx="2657199" cy="13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 descr="Uma imagem contendo 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885" y="449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0" y="2236721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i="1" dirty="0" smtClean="0">
                <a:solidFill>
                  <a:schemeClr val="bg1"/>
                </a:solidFill>
              </a:rPr>
              <a:t>Projeto Prático: </a:t>
            </a:r>
          </a:p>
          <a:p>
            <a:pPr algn="ctr"/>
            <a:r>
              <a:rPr lang="pt-BR" sz="3200" b="1" i="1" dirty="0" smtClean="0">
                <a:solidFill>
                  <a:schemeClr val="bg1"/>
                </a:solidFill>
              </a:rPr>
              <a:t>Gestão </a:t>
            </a:r>
            <a:r>
              <a:rPr lang="pt-BR" sz="3200" b="1" i="1" dirty="0">
                <a:solidFill>
                  <a:schemeClr val="bg1"/>
                </a:solidFill>
              </a:rPr>
              <a:t>e qualidade de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/>
          <p:cNvSpPr/>
          <p:nvPr/>
        </p:nvSpPr>
        <p:spPr>
          <a:xfrm>
            <a:off x="0" y="2496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Resultados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101427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tx2">
                    <a:lumMod val="25000"/>
                  </a:schemeClr>
                </a:solidFill>
              </a:rPr>
              <a:t>Coverage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62" y="1414380"/>
            <a:ext cx="5206073" cy="352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0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/>
          <p:cNvSpPr/>
          <p:nvPr/>
        </p:nvSpPr>
        <p:spPr>
          <a:xfrm>
            <a:off x="0" y="2496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Resultados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101427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err="1" smtClean="0">
                <a:solidFill>
                  <a:schemeClr val="tx2">
                    <a:lumMod val="25000"/>
                  </a:schemeClr>
                </a:solidFill>
              </a:rPr>
              <a:t>Metrics</a:t>
            </a:r>
            <a:endParaRPr lang="pt-BR" sz="2000" b="1" dirty="0" smtClean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36" y="1414380"/>
            <a:ext cx="6536928" cy="359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0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/>
          <p:cNvSpPr/>
          <p:nvPr/>
        </p:nvSpPr>
        <p:spPr>
          <a:xfrm>
            <a:off x="407142" y="1174132"/>
            <a:ext cx="8144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Resultados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479391" y="1769286"/>
            <a:ext cx="436562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Métricas e </a:t>
            </a:r>
            <a:r>
              <a:rPr lang="pt-BR" sz="2000" b="1" dirty="0" smtClean="0"/>
              <a:t>Cobertura</a:t>
            </a:r>
          </a:p>
          <a:p>
            <a:endParaRPr lang="pt-BR" sz="20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/>
              <a:t>Conjunto abrangente de testes funcionais e unitários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/>
              <a:t>Cobertura significativa do código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/>
              <a:t>Relatório de cobertura eficaz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/>
              <a:t>Métricas reveladoras sobre a qualidade do código</a:t>
            </a:r>
            <a:endParaRPr lang="pt-BR" sz="1800" dirty="0">
              <a:effectLst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2" y="1769286"/>
            <a:ext cx="3806108" cy="2578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3135700" y="2288850"/>
            <a:ext cx="306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Obrigado!</a:t>
            </a:r>
            <a:endParaRPr sz="180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2" name="Google Shape;152;p29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885" y="4497296"/>
            <a:ext cx="806153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" y="419930"/>
            <a:ext cx="716967" cy="71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885" y="4497296"/>
            <a:ext cx="806153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6;p26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614" y="259196"/>
            <a:ext cx="716967" cy="716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23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372405" y="1648590"/>
            <a:ext cx="2477586" cy="2829968"/>
          </a:xfrm>
          <a:prstGeom prst="roundRect">
            <a:avLst/>
          </a:prstGeom>
          <a:solidFill>
            <a:schemeClr val="bg1"/>
          </a:solidFill>
          <a:ln>
            <a:solidFill>
              <a:srgbClr val="E60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1" name="Google Shape;141;p27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372405" y="981798"/>
            <a:ext cx="2477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/>
              <a:t>01. Plano de Teste e Roteiro de Testes</a:t>
            </a:r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5711" y="1724746"/>
            <a:ext cx="21709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Esta etapa envolve a criação de um plano de teste abrangente e a elaboração de um roteiro de testes detalhado. O objetivo é identificar os cenários de teste necessários para cobrir todas as funcionalidades do software e garantir a detecção precoce de problemas.</a:t>
            </a:r>
          </a:p>
        </p:txBody>
      </p:sp>
      <p:sp>
        <p:nvSpPr>
          <p:cNvPr id="8" name="Retângulo Arredondado 7"/>
          <p:cNvSpPr/>
          <p:nvPr/>
        </p:nvSpPr>
        <p:spPr>
          <a:xfrm>
            <a:off x="3369916" y="1648590"/>
            <a:ext cx="2477586" cy="2829968"/>
          </a:xfrm>
          <a:prstGeom prst="roundRect">
            <a:avLst/>
          </a:prstGeom>
          <a:solidFill>
            <a:schemeClr val="bg1"/>
          </a:solidFill>
          <a:ln>
            <a:solidFill>
              <a:srgbClr val="E60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8"/>
          <p:cNvSpPr/>
          <p:nvPr/>
        </p:nvSpPr>
        <p:spPr>
          <a:xfrm>
            <a:off x="6367427" y="1628128"/>
            <a:ext cx="2477586" cy="2850429"/>
          </a:xfrm>
          <a:prstGeom prst="roundRect">
            <a:avLst/>
          </a:prstGeom>
          <a:solidFill>
            <a:schemeClr val="bg1"/>
          </a:solidFill>
          <a:ln>
            <a:solidFill>
              <a:srgbClr val="E60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3523222" y="1724746"/>
            <a:ext cx="21709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/>
              <a:t>Nessa etapa, utilizamos </a:t>
            </a:r>
            <a:r>
              <a:rPr lang="pt-BR" dirty="0"/>
              <a:t>o framework </a:t>
            </a:r>
            <a:r>
              <a:rPr lang="pt-BR" dirty="0" smtClean="0"/>
              <a:t>Junit </a:t>
            </a:r>
            <a:r>
              <a:rPr lang="pt-BR" dirty="0"/>
              <a:t>para implementar testes unitários. Além disso, </a:t>
            </a:r>
            <a:r>
              <a:rPr lang="pt-BR" dirty="0" smtClean="0"/>
              <a:t>realizamos </a:t>
            </a:r>
            <a:r>
              <a:rPr lang="pt-BR" dirty="0"/>
              <a:t>a análise de métricas para avaliar a qualidade do código, como cobertura de testes, complexidade </a:t>
            </a:r>
            <a:r>
              <a:rPr lang="pt-BR" dirty="0" err="1"/>
              <a:t>ciclomática</a:t>
            </a:r>
            <a:r>
              <a:rPr lang="pt-BR" dirty="0"/>
              <a:t> e métricas de código estático.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520733" y="1724746"/>
            <a:ext cx="21709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/>
              <a:t>Objetivo do processo </a:t>
            </a:r>
            <a:r>
              <a:rPr lang="pt-BR" dirty="0"/>
              <a:t>é garantir uma cobertura abrangente dos testes, tanto funcionais quanto </a:t>
            </a:r>
            <a:r>
              <a:rPr lang="pt-BR" dirty="0" smtClean="0"/>
              <a:t>unitários. Isso </a:t>
            </a:r>
            <a:r>
              <a:rPr lang="pt-BR" dirty="0"/>
              <a:t>nos permite identificar áreas do código que não estão sendo testadas e garantir que todas as funcionalidades estejam sendo devidamente </a:t>
            </a:r>
            <a:r>
              <a:rPr lang="pt-BR" dirty="0" smtClean="0"/>
              <a:t>verificadas.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3369916" y="981797"/>
            <a:ext cx="2477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/>
              <a:t>02. </a:t>
            </a:r>
            <a:r>
              <a:rPr lang="pt-BR" sz="1800" dirty="0" smtClean="0"/>
              <a:t>Junit</a:t>
            </a:r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367427" y="981796"/>
            <a:ext cx="2477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</a:rPr>
              <a:t>03. </a:t>
            </a:r>
            <a:r>
              <a:rPr lang="pt-BR" sz="1800" dirty="0" err="1">
                <a:solidFill>
                  <a:schemeClr val="tx1"/>
                </a:solidFill>
              </a:rPr>
              <a:t>Metrics</a:t>
            </a:r>
            <a:r>
              <a:rPr lang="pt-BR" sz="1800" dirty="0">
                <a:solidFill>
                  <a:schemeClr val="tx1"/>
                </a:solidFill>
              </a:rPr>
              <a:t> e Coverage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8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346390" y="1194928"/>
            <a:ext cx="8451220" cy="264687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25000"/>
                  </a:schemeClr>
                </a:solidFill>
              </a:rPr>
              <a:t>Integrantes do Grupo:</a:t>
            </a:r>
          </a:p>
          <a:p>
            <a:endParaRPr lang="pt-BR" sz="20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smtClean="0">
                <a:solidFill>
                  <a:schemeClr val="tx2">
                    <a:lumMod val="25000"/>
                  </a:schemeClr>
                </a:solidFill>
              </a:rPr>
              <a:t>Breno Costa – </a:t>
            </a:r>
            <a:r>
              <a:rPr lang="pt-BR" sz="1800" dirty="0">
                <a:solidFill>
                  <a:schemeClr val="tx2">
                    <a:lumMod val="25000"/>
                  </a:schemeClr>
                </a:solidFill>
              </a:rPr>
              <a:t>RA: </a:t>
            </a:r>
            <a:endParaRPr lang="pt-BR" sz="1800" dirty="0" smtClean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>
                    <a:lumMod val="25000"/>
                  </a:schemeClr>
                </a:solidFill>
              </a:rPr>
              <a:t>Erick Lopes – RA: </a:t>
            </a:r>
            <a:r>
              <a:rPr lang="pt-BR" sz="1800" dirty="0" smtClean="0">
                <a:solidFill>
                  <a:schemeClr val="tx2">
                    <a:lumMod val="25000"/>
                  </a:schemeClr>
                </a:solidFill>
              </a:rPr>
              <a:t>4231921892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smtClean="0">
                <a:solidFill>
                  <a:schemeClr val="tx2">
                    <a:lumMod val="25000"/>
                  </a:schemeClr>
                </a:solidFill>
              </a:rPr>
              <a:t>Gabriel Rocha – </a:t>
            </a:r>
            <a:r>
              <a:rPr lang="pt-BR" sz="1800" dirty="0">
                <a:solidFill>
                  <a:schemeClr val="tx2">
                    <a:lumMod val="25000"/>
                  </a:schemeClr>
                </a:solidFill>
              </a:rPr>
              <a:t>RA: </a:t>
            </a:r>
            <a:endParaRPr lang="pt-BR" sz="1800" dirty="0" smtClean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>
                    <a:lumMod val="25000"/>
                  </a:schemeClr>
                </a:solidFill>
              </a:rPr>
              <a:t>Gustavo Silva – RA: </a:t>
            </a:r>
            <a:endParaRPr lang="pt-BR" sz="1800" dirty="0" smtClean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>
                    <a:lumMod val="25000"/>
                  </a:schemeClr>
                </a:solidFill>
              </a:rPr>
              <a:t>Nadine </a:t>
            </a:r>
            <a:r>
              <a:rPr lang="pt-BR" sz="1800" dirty="0" smtClean="0">
                <a:solidFill>
                  <a:schemeClr val="tx2">
                    <a:lumMod val="25000"/>
                  </a:schemeClr>
                </a:solidFill>
              </a:rPr>
              <a:t>Pereira – </a:t>
            </a:r>
            <a:r>
              <a:rPr lang="pt-BR" sz="1800" dirty="0">
                <a:solidFill>
                  <a:schemeClr val="tx2">
                    <a:lumMod val="25000"/>
                  </a:schemeClr>
                </a:solidFill>
              </a:rPr>
              <a:t>RA: </a:t>
            </a:r>
            <a:endParaRPr lang="pt-BR" sz="1800" dirty="0" smtClean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 smtClean="0">
                <a:solidFill>
                  <a:schemeClr val="tx2">
                    <a:lumMod val="25000"/>
                  </a:schemeClr>
                </a:solidFill>
              </a:rPr>
              <a:t>Pedro </a:t>
            </a:r>
            <a:r>
              <a:rPr lang="pt-BR" sz="1800" dirty="0">
                <a:solidFill>
                  <a:schemeClr val="tx2">
                    <a:lumMod val="25000"/>
                  </a:schemeClr>
                </a:solidFill>
              </a:rPr>
              <a:t>de Oliveira – RA: </a:t>
            </a:r>
            <a:endParaRPr lang="pt-BR" sz="1800" dirty="0" smtClean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2">
                  <a:lumMod val="25000"/>
                </a:schemeClr>
              </a:solidFill>
            </a:endParaRPr>
          </a:p>
          <a:p>
            <a:pPr algn="just"/>
            <a:r>
              <a:rPr lang="pt-BR" sz="1800" b="1" dirty="0" smtClean="0">
                <a:solidFill>
                  <a:schemeClr val="tx2">
                    <a:lumMod val="25000"/>
                  </a:schemeClr>
                </a:solidFill>
              </a:rPr>
              <a:t>Orientadora:</a:t>
            </a:r>
          </a:p>
          <a:p>
            <a:pPr algn="just"/>
            <a:endParaRPr lang="pt-BR" sz="18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>
                    <a:lumMod val="25000"/>
                  </a:schemeClr>
                </a:solidFill>
              </a:rPr>
              <a:t>Rafaela Pereira</a:t>
            </a:r>
            <a:endParaRPr lang="pt-B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54538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885" y="4497296"/>
            <a:ext cx="806153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6676" y="259196"/>
            <a:ext cx="716967" cy="71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5" y="2064231"/>
            <a:ext cx="3878696" cy="16161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tângulo 5"/>
          <p:cNvSpPr/>
          <p:nvPr/>
        </p:nvSpPr>
        <p:spPr>
          <a:xfrm>
            <a:off x="631884" y="848513"/>
            <a:ext cx="7444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800" dirty="0" smtClean="0">
                <a:solidFill>
                  <a:schemeClr val="bg1"/>
                </a:solidFill>
              </a:rPr>
              <a:t>O </a:t>
            </a:r>
            <a:r>
              <a:rPr lang="pt-BR" sz="1800" dirty="0">
                <a:solidFill>
                  <a:schemeClr val="bg1"/>
                </a:solidFill>
              </a:rPr>
              <a:t>projeto em questão visa implementar um plano de teste abrangente para garantir a qualidade e confiabilidade do software. Nesta apresentação, abordaremos as três etapas principais do processo:</a:t>
            </a:r>
          </a:p>
        </p:txBody>
      </p:sp>
      <p:sp>
        <p:nvSpPr>
          <p:cNvPr id="7" name="Retângulo 6"/>
          <p:cNvSpPr/>
          <p:nvPr/>
        </p:nvSpPr>
        <p:spPr>
          <a:xfrm>
            <a:off x="631885" y="386848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4732410" y="2064231"/>
            <a:ext cx="33442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 smtClean="0">
                <a:solidFill>
                  <a:schemeClr val="bg1"/>
                </a:solidFill>
              </a:rPr>
              <a:t>01. Plano </a:t>
            </a:r>
            <a:r>
              <a:rPr lang="pt-BR" sz="1600" b="1" dirty="0">
                <a:solidFill>
                  <a:schemeClr val="bg1"/>
                </a:solidFill>
              </a:rPr>
              <a:t>de Teste e Roteiro de </a:t>
            </a:r>
            <a:r>
              <a:rPr lang="pt-BR" sz="1600" b="1" dirty="0" smtClean="0">
                <a:solidFill>
                  <a:schemeClr val="bg1"/>
                </a:solidFill>
              </a:rPr>
              <a:t>Testes</a:t>
            </a:r>
          </a:p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chemeClr val="bg1"/>
                </a:solidFill>
              </a:rPr>
              <a:t>02. </a:t>
            </a:r>
            <a:r>
              <a:rPr lang="pt-BR" sz="1600" b="1" dirty="0" smtClean="0">
                <a:solidFill>
                  <a:schemeClr val="bg1"/>
                </a:solidFill>
              </a:rPr>
              <a:t>Junit</a:t>
            </a:r>
            <a:endParaRPr lang="pt-B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chemeClr val="bg1"/>
                </a:solidFill>
              </a:rPr>
              <a:t>03. </a:t>
            </a:r>
            <a:r>
              <a:rPr lang="pt-BR" sz="1600" b="1" dirty="0" err="1">
                <a:solidFill>
                  <a:schemeClr val="bg1"/>
                </a:solidFill>
              </a:rPr>
              <a:t>Metrics</a:t>
            </a:r>
            <a:r>
              <a:rPr lang="pt-BR" sz="1600" b="1" dirty="0">
                <a:solidFill>
                  <a:schemeClr val="bg1"/>
                </a:solidFill>
              </a:rPr>
              <a:t> e Coverage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885" y="4497296"/>
            <a:ext cx="806153" cy="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6;p26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614" y="259196"/>
            <a:ext cx="716967" cy="716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tângulo 16"/>
          <p:cNvSpPr/>
          <p:nvPr/>
        </p:nvSpPr>
        <p:spPr>
          <a:xfrm>
            <a:off x="3464041" y="325290"/>
            <a:ext cx="22159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Motivação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90806" y="976163"/>
            <a:ext cx="77623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solidFill>
                  <a:schemeClr val="bg1"/>
                </a:solidFill>
              </a:rPr>
              <a:t>A motivação para este projeto reside na necessidade de garantir a qualidade do software, identificar e corrigir possíveis falhas e melhorar a confiança do usuário no sistema</a:t>
            </a:r>
            <a:r>
              <a:rPr lang="pt-BR" sz="2200" dirty="0" smtClean="0">
                <a:solidFill>
                  <a:schemeClr val="bg1"/>
                </a:solidFill>
              </a:rPr>
              <a:t>. Além de aplicar de forma prática os estudos teóricos.</a:t>
            </a:r>
          </a:p>
          <a:p>
            <a:pPr algn="just"/>
            <a:endParaRPr lang="pt-BR" sz="2200" dirty="0">
              <a:solidFill>
                <a:schemeClr val="bg1"/>
              </a:solidFill>
            </a:endParaRPr>
          </a:p>
          <a:p>
            <a:pPr algn="just"/>
            <a:r>
              <a:rPr lang="pt-BR" sz="2200" dirty="0">
                <a:solidFill>
                  <a:schemeClr val="bg1"/>
                </a:solidFill>
              </a:rPr>
              <a:t>A implementação de testes, </a:t>
            </a:r>
            <a:r>
              <a:rPr lang="pt-BR" sz="2200" dirty="0" smtClean="0">
                <a:solidFill>
                  <a:schemeClr val="bg1"/>
                </a:solidFill>
              </a:rPr>
              <a:t>é </a:t>
            </a:r>
            <a:r>
              <a:rPr lang="pt-BR" sz="2200" dirty="0">
                <a:solidFill>
                  <a:schemeClr val="bg1"/>
                </a:solidFill>
              </a:rPr>
              <a:t>essencial para detectar problemas em um estágio inicial do desenvolvimento e facilitar manutenções futuras.</a:t>
            </a:r>
          </a:p>
        </p:txBody>
      </p:sp>
    </p:spTree>
    <p:extLst>
      <p:ext uri="{BB962C8B-B14F-4D97-AF65-F5344CB8AC3E}">
        <p14:creationId xmlns:p14="http://schemas.microsoft.com/office/powerpoint/2010/main" val="208475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tângulo 15"/>
          <p:cNvSpPr/>
          <p:nvPr/>
        </p:nvSpPr>
        <p:spPr>
          <a:xfrm>
            <a:off x="592356" y="1174132"/>
            <a:ext cx="7959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Desenvolvimento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92356" y="1635797"/>
            <a:ext cx="7959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800" dirty="0"/>
              <a:t>Durante o desenvolvimento do projeto, foram implementadas diversas práticas para garantir a qualidade e confiabilidade do software.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29" y="2415613"/>
            <a:ext cx="1730768" cy="17307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6" y="2415615"/>
            <a:ext cx="2596777" cy="1731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21" y="2415613"/>
            <a:ext cx="3076921" cy="17307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264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Arredondado 14"/>
          <p:cNvSpPr/>
          <p:nvPr/>
        </p:nvSpPr>
        <p:spPr>
          <a:xfrm>
            <a:off x="6214121" y="1774479"/>
            <a:ext cx="2630892" cy="2462205"/>
          </a:xfrm>
          <a:prstGeom prst="roundRect">
            <a:avLst/>
          </a:prstGeom>
          <a:solidFill>
            <a:schemeClr val="bg1"/>
          </a:solidFill>
          <a:ln>
            <a:solidFill>
              <a:srgbClr val="E60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/>
          <p:cNvSpPr/>
          <p:nvPr/>
        </p:nvSpPr>
        <p:spPr>
          <a:xfrm>
            <a:off x="3289141" y="1774479"/>
            <a:ext cx="2630892" cy="2462205"/>
          </a:xfrm>
          <a:prstGeom prst="roundRect">
            <a:avLst/>
          </a:prstGeom>
          <a:solidFill>
            <a:schemeClr val="bg1"/>
          </a:solidFill>
          <a:ln>
            <a:solidFill>
              <a:srgbClr val="E60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372405" y="1739353"/>
            <a:ext cx="2630892" cy="2462205"/>
          </a:xfrm>
          <a:prstGeom prst="roundRect">
            <a:avLst/>
          </a:prstGeom>
          <a:solidFill>
            <a:schemeClr val="bg1"/>
          </a:solidFill>
          <a:ln>
            <a:solidFill>
              <a:srgbClr val="E60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1" name="Google Shape;141;p27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372405" y="1093018"/>
            <a:ext cx="2630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/>
              <a:t>01. Plano de Teste e Roteiro de Testes</a:t>
            </a:r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49058" y="1847070"/>
            <a:ext cx="2477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Inicialmente, desenvolvemos um plano de teste detalhado, especificando os cenários a serem testados, os recursos necessários e os critérios de aceitação.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365793" y="1882196"/>
            <a:ext cx="247758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Criamos um roteiro usando a linguagem GHERKIN com no mínimo 3 </a:t>
            </a:r>
            <a:r>
              <a:rPr lang="pt-BR" dirty="0" smtClean="0"/>
              <a:t>métodos. </a:t>
            </a:r>
            <a:r>
              <a:rPr lang="pt-BR" dirty="0"/>
              <a:t>O </a:t>
            </a:r>
            <a:r>
              <a:rPr lang="pt-BR" dirty="0" err="1" smtClean="0"/>
              <a:t>Cucumber</a:t>
            </a:r>
            <a:r>
              <a:rPr lang="pt-BR" dirty="0" smtClean="0"/>
              <a:t> </a:t>
            </a:r>
            <a:r>
              <a:rPr lang="pt-BR" dirty="0"/>
              <a:t>foi utilizado para a execução dos testes, e os resultados foram registrados com capturas de tela.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280660" y="1882196"/>
            <a:ext cx="2489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Utilizamos o </a:t>
            </a:r>
            <a:r>
              <a:rPr lang="pt-BR" dirty="0" err="1"/>
              <a:t>plugin</a:t>
            </a:r>
            <a:r>
              <a:rPr lang="pt-BR" dirty="0"/>
              <a:t> </a:t>
            </a:r>
            <a:r>
              <a:rPr lang="pt-BR" dirty="0" err="1"/>
              <a:t>Jacoco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para mostrar o relatório completo de cobertura do código. O </a:t>
            </a:r>
            <a:r>
              <a:rPr lang="pt-BR" dirty="0" err="1"/>
              <a:t>plugin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Metrics</a:t>
            </a:r>
            <a:r>
              <a:rPr lang="pt-BR" dirty="0"/>
              <a:t> foi empregado para </a:t>
            </a:r>
            <a:r>
              <a:rPr lang="pt-BR" dirty="0" smtClean="0"/>
              <a:t>analisar </a:t>
            </a:r>
            <a:r>
              <a:rPr lang="pt-BR" dirty="0"/>
              <a:t>e otimizar o código, resolvendo problemas identificados </a:t>
            </a:r>
            <a:r>
              <a:rPr lang="pt-BR" dirty="0" smtClean="0"/>
              <a:t>no período avaliado.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3363733" y="1128144"/>
            <a:ext cx="2477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/>
              <a:t>02. </a:t>
            </a:r>
            <a:r>
              <a:rPr lang="pt-BR" sz="1800" dirty="0" smtClean="0"/>
              <a:t>Junit</a:t>
            </a:r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209999" y="1128148"/>
            <a:ext cx="2630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</a:rPr>
              <a:t>03. </a:t>
            </a:r>
            <a:r>
              <a:rPr lang="pt-BR" sz="1800" dirty="0" err="1">
                <a:solidFill>
                  <a:schemeClr val="tx1"/>
                </a:solidFill>
              </a:rPr>
              <a:t>Metrics</a:t>
            </a:r>
            <a:r>
              <a:rPr lang="pt-BR" sz="1800" dirty="0">
                <a:solidFill>
                  <a:schemeClr val="tx1"/>
                </a:solidFill>
              </a:rPr>
              <a:t> e Coverage</a:t>
            </a:r>
          </a:p>
        </p:txBody>
      </p:sp>
    </p:spTree>
    <p:extLst>
      <p:ext uri="{BB962C8B-B14F-4D97-AF65-F5344CB8AC3E}">
        <p14:creationId xmlns:p14="http://schemas.microsoft.com/office/powerpoint/2010/main" val="64582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230267" y="2431693"/>
            <a:ext cx="86834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Plano de Teste e Roteiro de </a:t>
            </a:r>
            <a:r>
              <a:rPr lang="pt-BR" sz="2000" b="1" dirty="0" smtClean="0"/>
              <a:t>Testes</a:t>
            </a:r>
            <a:endParaRPr lang="pt-BR" sz="2000" b="1" dirty="0"/>
          </a:p>
          <a:p>
            <a:pPr algn="just"/>
            <a:r>
              <a:rPr lang="pt-BR" sz="1800" dirty="0"/>
              <a:t>Inicialmente, desenvolvemos um plano de teste detalhado, especificando os cenários a serem testados, os recursos necessários e os critérios de aceitação.</a:t>
            </a:r>
          </a:p>
          <a:p>
            <a:endParaRPr lang="pt-BR" dirty="0"/>
          </a:p>
          <a:p>
            <a:r>
              <a:rPr lang="pt-BR" sz="2000" b="1" dirty="0"/>
              <a:t>Roteiro de Testes (GHERKIN)</a:t>
            </a:r>
          </a:p>
          <a:p>
            <a:pPr algn="just"/>
            <a:r>
              <a:rPr lang="pt-BR" sz="1800" dirty="0"/>
              <a:t>Criamos um roteiro usando a linguagem GHERKIN com no mínimo 3 funcionalidades. O </a:t>
            </a:r>
            <a:r>
              <a:rPr lang="pt-BR" sz="1800" dirty="0" err="1"/>
              <a:t>Cucumber</a:t>
            </a:r>
            <a:r>
              <a:rPr lang="pt-BR" sz="1800" dirty="0"/>
              <a:t> foi utilizado para a execução dos testes, e os resultados foram registrados com capturas de tela.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230267" y="1147156"/>
            <a:ext cx="8683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tx1"/>
                </a:solidFill>
              </a:rPr>
              <a:t>Desenvolvimento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267" y="1608821"/>
            <a:ext cx="8683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800" dirty="0"/>
              <a:t>Durante o desenvolvimento do projeto, foram implementadas diversas práticas para garantir a qualidade e confiabilidade do software.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89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230268" y="1147156"/>
            <a:ext cx="868346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/>
              <a:t>Junit</a:t>
            </a:r>
            <a:endParaRPr lang="pt-BR" sz="2400" b="1" dirty="0"/>
          </a:p>
          <a:p>
            <a:pPr algn="just"/>
            <a:r>
              <a:rPr lang="pt-BR" sz="1800" dirty="0"/>
              <a:t>Criamos 10 testes unitários utilizando </a:t>
            </a:r>
            <a:r>
              <a:rPr lang="pt-BR" sz="1800" dirty="0" smtClean="0"/>
              <a:t>Junit</a:t>
            </a:r>
            <a:r>
              <a:rPr lang="pt-BR" sz="1800" dirty="0"/>
              <a:t>, abrangendo pelo menos 30% das classes do projeto. Esses testes visam garantir o correto funcionamento de unidades isoladas do código, contribuindo para a estabilidade do sistema</a:t>
            </a:r>
            <a:r>
              <a:rPr lang="pt-BR" sz="1800" dirty="0" smtClean="0"/>
              <a:t>.</a:t>
            </a:r>
          </a:p>
          <a:p>
            <a:endParaRPr lang="pt-BR" dirty="0"/>
          </a:p>
          <a:p>
            <a:r>
              <a:rPr lang="pt-BR" sz="2400" b="1" dirty="0" err="1"/>
              <a:t>Metrics</a:t>
            </a:r>
            <a:r>
              <a:rPr lang="pt-BR" sz="2400" b="1" dirty="0"/>
              <a:t> e Coverage</a:t>
            </a:r>
          </a:p>
          <a:p>
            <a:pPr algn="just"/>
            <a:r>
              <a:rPr lang="pt-BR" sz="1800" dirty="0"/>
              <a:t>Utilizamos o </a:t>
            </a:r>
            <a:r>
              <a:rPr lang="pt-BR" sz="1800" dirty="0" err="1"/>
              <a:t>plugin</a:t>
            </a:r>
            <a:r>
              <a:rPr lang="pt-BR" sz="1800" dirty="0"/>
              <a:t> </a:t>
            </a:r>
            <a:r>
              <a:rPr lang="pt-BR" sz="1800" dirty="0" err="1"/>
              <a:t>Jacoco</a:t>
            </a:r>
            <a:r>
              <a:rPr lang="pt-BR" sz="1800" dirty="0"/>
              <a:t> </a:t>
            </a:r>
            <a:r>
              <a:rPr lang="pt-BR" sz="1800" dirty="0" err="1"/>
              <a:t>Code</a:t>
            </a:r>
            <a:r>
              <a:rPr lang="pt-BR" sz="1800" dirty="0"/>
              <a:t> para mostrar o relatório completo de cobertura do código. </a:t>
            </a:r>
            <a:r>
              <a:rPr lang="pt-BR" sz="1800" dirty="0" smtClean="0"/>
              <a:t>O </a:t>
            </a:r>
            <a:r>
              <a:rPr lang="pt-BR" sz="1800" dirty="0" err="1"/>
              <a:t>plugin</a:t>
            </a:r>
            <a:r>
              <a:rPr lang="pt-BR" sz="1800" dirty="0"/>
              <a:t> </a:t>
            </a:r>
            <a:r>
              <a:rPr lang="pt-BR" sz="1800" dirty="0" err="1"/>
              <a:t>Code</a:t>
            </a:r>
            <a:r>
              <a:rPr lang="pt-BR" sz="1800" dirty="0"/>
              <a:t> </a:t>
            </a:r>
            <a:r>
              <a:rPr lang="pt-BR" sz="1800" dirty="0" err="1"/>
              <a:t>Metrics</a:t>
            </a:r>
            <a:r>
              <a:rPr lang="pt-BR" sz="1800" dirty="0"/>
              <a:t> foi empregado para inspecionar e otimizar o código, resolvendo problemas identificados durante a análise.</a:t>
            </a:r>
          </a:p>
        </p:txBody>
      </p:sp>
    </p:spTree>
    <p:extLst>
      <p:ext uri="{BB962C8B-B14F-4D97-AF65-F5344CB8AC3E}">
        <p14:creationId xmlns:p14="http://schemas.microsoft.com/office/powerpoint/2010/main" val="40988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8860" y="367296"/>
            <a:ext cx="806153" cy="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/>
          <p:cNvSpPr/>
          <p:nvPr/>
        </p:nvSpPr>
        <p:spPr>
          <a:xfrm>
            <a:off x="0" y="2496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Resultados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101427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tx2">
                    <a:lumMod val="25000"/>
                  </a:schemeClr>
                </a:solidFill>
              </a:rPr>
              <a:t>Junit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00" y="1414380"/>
            <a:ext cx="6969797" cy="35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630</Words>
  <Application>Microsoft Office PowerPoint</Application>
  <PresentationFormat>Apresentação na tela (16:9)</PresentationFormat>
  <Paragraphs>64</Paragraphs>
  <Slides>17</Slides>
  <Notes>17</Notes>
  <HiddenSlides>6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Verdana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erickvieitas@outlook.com</cp:lastModifiedBy>
  <cp:revision>18</cp:revision>
  <dcterms:modified xsi:type="dcterms:W3CDTF">2023-12-02T22:44:23Z</dcterms:modified>
</cp:coreProperties>
</file>